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81000"/>
            <a:ext cx="1219200" cy="12668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210175"/>
            <a:ext cx="1371600" cy="12668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524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0"/>
            <a:ext cx="12192000" cy="4762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05000"/>
            <a:ext cx="5334000" cy="1714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848100"/>
            <a:ext cx="5334000" cy="1714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905000"/>
            <a:ext cx="5334000" cy="1714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3848100"/>
            <a:ext cx="5334000" cy="1943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86500"/>
            <a:ext cx="12192000" cy="5715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Customer Churn Analysis &amp; Business Diagnostics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609600" y="83820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Brazilian E-Commerce Platform</a:t>
            </a:r>
            <a:endParaRPr lang="en-US" sz="1800" dirty="0"/>
          </a:p>
        </p:txBody>
      </p:sp>
      <p:sp>
        <p:nvSpPr>
          <p:cNvPr id="14" name="Text 2"/>
          <p:cNvSpPr/>
          <p:nvPr/>
        </p:nvSpPr>
        <p:spPr>
          <a:xfrm>
            <a:off x="838200" y="2133600"/>
            <a:ext cx="487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838200" y="24765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Comprehensive analysis of customer churn patterns</a:t>
            </a:r>
            <a:endParaRPr lang="en-US" sz="1200" dirty="0"/>
          </a:p>
        </p:txBody>
      </p:sp>
      <p:sp>
        <p:nvSpPr>
          <p:cNvPr id="16" name="Text 4"/>
          <p:cNvSpPr/>
          <p:nvPr/>
        </p:nvSpPr>
        <p:spPr>
          <a:xfrm>
            <a:off x="838200" y="27813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Identification of key business risk factors</a:t>
            </a:r>
            <a:endParaRPr lang="en-US" sz="1200" dirty="0"/>
          </a:p>
        </p:txBody>
      </p:sp>
      <p:sp>
        <p:nvSpPr>
          <p:cNvPr id="17" name="Text 5"/>
          <p:cNvSpPr/>
          <p:nvPr/>
        </p:nvSpPr>
        <p:spPr>
          <a:xfrm>
            <a:off x="838200" y="30861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Data-driven recommendations for improvement</a:t>
            </a:r>
            <a:endParaRPr lang="en-US" sz="1200" dirty="0"/>
          </a:p>
        </p:txBody>
      </p:sp>
      <p:sp>
        <p:nvSpPr>
          <p:cNvPr id="18" name="Text 6"/>
          <p:cNvSpPr/>
          <p:nvPr/>
        </p:nvSpPr>
        <p:spPr>
          <a:xfrm>
            <a:off x="838200" y="4076700"/>
            <a:ext cx="487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Dataset Scope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838200" y="44196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100,000+ orders processed</a:t>
            </a:r>
            <a:endParaRPr lang="en-US" sz="1200" dirty="0"/>
          </a:p>
        </p:txBody>
      </p:sp>
      <p:sp>
        <p:nvSpPr>
          <p:cNvPr id="20" name="Text 8"/>
          <p:cNvSpPr/>
          <p:nvPr/>
        </p:nvSpPr>
        <p:spPr>
          <a:xfrm>
            <a:off x="838200" y="47244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period: 2016-2018</a:t>
            </a:r>
            <a:endParaRPr lang="en-US" sz="1200" dirty="0"/>
          </a:p>
        </p:txBody>
      </p:sp>
      <p:sp>
        <p:nvSpPr>
          <p:cNvPr id="21" name="Text 9"/>
          <p:cNvSpPr/>
          <p:nvPr/>
        </p:nvSpPr>
        <p:spPr>
          <a:xfrm>
            <a:off x="838200" y="50292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Multiple touchpoints: customers, orders, products, logistics</a:t>
            </a:r>
            <a:endParaRPr lang="en-US" sz="1200" dirty="0"/>
          </a:p>
        </p:txBody>
      </p:sp>
      <p:sp>
        <p:nvSpPr>
          <p:cNvPr id="22" name="Text 10"/>
          <p:cNvSpPr/>
          <p:nvPr/>
        </p:nvSpPr>
        <p:spPr>
          <a:xfrm>
            <a:off x="6477000" y="2133600"/>
            <a:ext cx="487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Business Impact</a:t>
            </a:r>
            <a:endParaRPr lang="en-US" sz="1500" dirty="0"/>
          </a:p>
        </p:txBody>
      </p:sp>
      <p:sp>
        <p:nvSpPr>
          <p:cNvPr id="23" name="Text 11"/>
          <p:cNvSpPr/>
          <p:nvPr/>
        </p:nvSpPr>
        <p:spPr>
          <a:xfrm>
            <a:off x="6477000" y="24765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 repeat purchase rate (3.12%)</a:t>
            </a:r>
            <a:endParaRPr lang="en-US" sz="1200" dirty="0"/>
          </a:p>
        </p:txBody>
      </p:sp>
      <p:sp>
        <p:nvSpPr>
          <p:cNvPr id="24" name="Text 12"/>
          <p:cNvSpPr/>
          <p:nvPr/>
        </p:nvSpPr>
        <p:spPr>
          <a:xfrm>
            <a:off x="6477000" y="27813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Delivery delays affecting customer satisfaction</a:t>
            </a:r>
            <a:endParaRPr lang="en-US" sz="1200" dirty="0"/>
          </a:p>
        </p:txBody>
      </p:sp>
      <p:sp>
        <p:nvSpPr>
          <p:cNvPr id="25" name="Text 13"/>
          <p:cNvSpPr/>
          <p:nvPr/>
        </p:nvSpPr>
        <p:spPr>
          <a:xfrm>
            <a:off x="6477000" y="30861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 freight costs impacting loyalty</a:t>
            </a:r>
            <a:endParaRPr lang="en-US" sz="1200" dirty="0"/>
          </a:p>
        </p:txBody>
      </p:sp>
      <p:sp>
        <p:nvSpPr>
          <p:cNvPr id="26" name="Text 14"/>
          <p:cNvSpPr/>
          <p:nvPr/>
        </p:nvSpPr>
        <p:spPr>
          <a:xfrm>
            <a:off x="6477000" y="4076700"/>
            <a:ext cx="487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Findings</a:t>
            </a:r>
            <a:endParaRPr lang="en-US" sz="1500" dirty="0"/>
          </a:p>
        </p:txBody>
      </p:sp>
      <p:sp>
        <p:nvSpPr>
          <p:cNvPr id="27" name="Text 15"/>
          <p:cNvSpPr/>
          <p:nvPr/>
        </p:nvSpPr>
        <p:spPr>
          <a:xfrm>
            <a:off x="6477000" y="44196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Delivery performance strongly correlates with churn</a:t>
            </a:r>
            <a:endParaRPr lang="en-US" sz="1200" dirty="0"/>
          </a:p>
        </p:txBody>
      </p:sp>
      <p:sp>
        <p:nvSpPr>
          <p:cNvPr id="28" name="Text 16"/>
          <p:cNvSpPr/>
          <p:nvPr/>
        </p:nvSpPr>
        <p:spPr>
          <a:xfrm>
            <a:off x="6477000" y="4724400"/>
            <a:ext cx="5852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Geographic regions show varying churn risk</a:t>
            </a:r>
            <a:endParaRPr lang="en-US" sz="1200" dirty="0"/>
          </a:p>
        </p:txBody>
      </p:sp>
      <p:sp>
        <p:nvSpPr>
          <p:cNvPr id="29" name="Text 17"/>
          <p:cNvSpPr/>
          <p:nvPr/>
        </p:nvSpPr>
        <p:spPr>
          <a:xfrm>
            <a:off x="6477000" y="5029200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Operational efficiency directly impacts customer relationships</a:t>
            </a:r>
            <a:endParaRPr lang="en-US" sz="1200" dirty="0"/>
          </a:p>
        </p:txBody>
      </p:sp>
      <p:sp>
        <p:nvSpPr>
          <p:cNvPr id="30" name="Text 18"/>
          <p:cNvSpPr/>
          <p:nvPr/>
        </p:nvSpPr>
        <p:spPr>
          <a:xfrm>
            <a:off x="609600" y="6400800"/>
            <a:ext cx="23324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Prepared by: Deepak Malviya</a:t>
            </a:r>
            <a:endParaRPr lang="en-US" sz="1050" dirty="0"/>
          </a:p>
        </p:txBody>
      </p:sp>
      <p:sp>
        <p:nvSpPr>
          <p:cNvPr id="31" name="Text 19"/>
          <p:cNvSpPr/>
          <p:nvPr/>
        </p:nvSpPr>
        <p:spPr>
          <a:xfrm>
            <a:off x="609600" y="6591300"/>
            <a:ext cx="233243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Analyst Intern</a:t>
            </a:r>
            <a:endParaRPr lang="en-US" sz="900" dirty="0"/>
          </a:p>
        </p:txBody>
      </p:sp>
      <p:sp>
        <p:nvSpPr>
          <p:cNvPr id="32" name="Text 20"/>
          <p:cNvSpPr/>
          <p:nvPr/>
        </p:nvSpPr>
        <p:spPr>
          <a:xfrm>
            <a:off x="9916864" y="6477000"/>
            <a:ext cx="199864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2025-12-17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485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57275"/>
            <a:ext cx="2163961" cy="15811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120015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" y="1285875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361" y="1057275"/>
            <a:ext cx="2164110" cy="15811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236" y="120015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6923" y="1285875"/>
            <a:ext cx="14287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3871" y="1057275"/>
            <a:ext cx="2164110" cy="15811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746" y="1200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6283" y="1285875"/>
            <a:ext cx="257175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380" y="1057275"/>
            <a:ext cx="2164110" cy="15811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3255" y="1200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5655" y="1285875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46890" y="1057275"/>
            <a:ext cx="2163961" cy="15811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89765" y="120015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85015" y="1285875"/>
            <a:ext cx="28575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2981325"/>
            <a:ext cx="11430000" cy="1676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372225"/>
            <a:ext cx="12192000" cy="485775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371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Actionable Business Recommendations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1143000" y="1200150"/>
            <a:ext cx="125908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Fix Logistics Partners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1143000" y="1733550"/>
            <a:ext cx="125908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Switch carriers in bottom 5 performing states with high delay rates</a:t>
            </a:r>
            <a:endParaRPr lang="en-US" sz="1050" dirty="0"/>
          </a:p>
        </p:txBody>
      </p:sp>
      <p:sp>
        <p:nvSpPr>
          <p:cNvPr id="24" name="Text 3"/>
          <p:cNvSpPr/>
          <p:nvPr/>
        </p:nvSpPr>
        <p:spPr>
          <a:xfrm>
            <a:off x="3459361" y="1200150"/>
            <a:ext cx="125923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 Freight Ratio</a:t>
            </a:r>
            <a:endParaRPr lang="en-US" sz="1350" dirty="0"/>
          </a:p>
        </p:txBody>
      </p:sp>
      <p:sp>
        <p:nvSpPr>
          <p:cNvPr id="25" name="Text 4"/>
          <p:cNvSpPr/>
          <p:nvPr/>
        </p:nvSpPr>
        <p:spPr>
          <a:xfrm>
            <a:off x="3459361" y="1733550"/>
            <a:ext cx="125923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Absorb shipping for low-value items or implement minimum cart value</a:t>
            </a:r>
            <a:endParaRPr lang="en-US" sz="1050" dirty="0"/>
          </a:p>
        </p:txBody>
      </p:sp>
      <p:sp>
        <p:nvSpPr>
          <p:cNvPr id="26" name="Text 5"/>
          <p:cNvSpPr/>
          <p:nvPr/>
        </p:nvSpPr>
        <p:spPr>
          <a:xfrm>
            <a:off x="5775871" y="1200150"/>
            <a:ext cx="125923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Proactive Recovery</a:t>
            </a:r>
            <a:endParaRPr lang="en-US" sz="1350" dirty="0"/>
          </a:p>
        </p:txBody>
      </p:sp>
      <p:sp>
        <p:nvSpPr>
          <p:cNvPr id="27" name="Text 6"/>
          <p:cNvSpPr/>
          <p:nvPr/>
        </p:nvSpPr>
        <p:spPr>
          <a:xfrm>
            <a:off x="5775871" y="1733550"/>
            <a:ext cx="125923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 "Apology Protocol" with 10% vouchers for predicted delays</a:t>
            </a:r>
            <a:endParaRPr lang="en-US" sz="1050" dirty="0"/>
          </a:p>
        </p:txBody>
      </p:sp>
      <p:sp>
        <p:nvSpPr>
          <p:cNvPr id="28" name="Text 7"/>
          <p:cNvSpPr/>
          <p:nvPr/>
        </p:nvSpPr>
        <p:spPr>
          <a:xfrm>
            <a:off x="8092380" y="1200150"/>
            <a:ext cx="125923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Regional Strategy</a:t>
            </a:r>
            <a:endParaRPr lang="en-US" sz="1350" dirty="0"/>
          </a:p>
        </p:txBody>
      </p:sp>
      <p:sp>
        <p:nvSpPr>
          <p:cNvPr id="29" name="Text 8"/>
          <p:cNvSpPr/>
          <p:nvPr/>
        </p:nvSpPr>
        <p:spPr>
          <a:xfrm>
            <a:off x="8092380" y="1733550"/>
            <a:ext cx="125923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Stop acquisition in states with average delivery delays &gt;5 days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10408890" y="1200150"/>
            <a:ext cx="125908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Retention Focus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10408890" y="1733550"/>
            <a:ext cx="125908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Develop loyalty programs to increase repeat purchase rate from 3.12%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571500" y="3171825"/>
            <a:ext cx="11049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Value Delivered &amp; Next Steps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571500" y="3552825"/>
            <a:ext cx="541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Reduced customer churn rates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571500" y="3857625"/>
            <a:ext cx="6492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Increased customer lifetime value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571500" y="4162425"/>
            <a:ext cx="6492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Improved operational efficiency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6210300" y="3552825"/>
            <a:ext cx="6492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Reallocated resources to profitable areas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6210300" y="3857625"/>
            <a:ext cx="541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Implemented monitoring KPIs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6210300" y="4162425"/>
            <a:ext cx="6492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strategy refinement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381000" y="6515100"/>
            <a:ext cx="3540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Prepared by: Deepak Malviya, Data Analyst Intern</a:t>
            </a:r>
            <a:endParaRPr lang="en-US" sz="1050" dirty="0"/>
          </a:p>
        </p:txBody>
      </p:sp>
      <p:sp>
        <p:nvSpPr>
          <p:cNvPr id="40" name="Text 19"/>
          <p:cNvSpPr/>
          <p:nvPr/>
        </p:nvSpPr>
        <p:spPr>
          <a:xfrm>
            <a:off x="10980539" y="6515100"/>
            <a:ext cx="9965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10 of 10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485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715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085975"/>
            <a:ext cx="142875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000375"/>
            <a:ext cx="17145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0" y="1152525"/>
            <a:ext cx="2857500" cy="2857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000625"/>
            <a:ext cx="11430000" cy="1104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72225"/>
            <a:ext cx="12192000" cy="48577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381000" y="381000"/>
            <a:ext cx="1371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Customer Churn Is a Critical Business Risk</a:t>
            </a:r>
            <a:endParaRPr lang="en-US" sz="2250" dirty="0"/>
          </a:p>
        </p:txBody>
      </p:sp>
      <p:sp>
        <p:nvSpPr>
          <p:cNvPr id="11" name="Text 1"/>
          <p:cNvSpPr/>
          <p:nvPr/>
        </p:nvSpPr>
        <p:spPr>
          <a:xfrm>
            <a:off x="752475" y="1152525"/>
            <a:ext cx="6229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E-commerce Churn Definition</a:t>
            </a:r>
            <a:endParaRPr lang="en-US" sz="1500" dirty="0"/>
          </a:p>
        </p:txBody>
      </p:sp>
      <p:sp>
        <p:nvSpPr>
          <p:cNvPr id="12" name="Text 2"/>
          <p:cNvSpPr/>
          <p:nvPr/>
        </p:nvSpPr>
        <p:spPr>
          <a:xfrm>
            <a:off x="752475" y="1457325"/>
            <a:ext cx="5191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Customer churn represents lost revenue stability and growth potential, directly impacting the platform's ability to scale sustainably.</a:t>
            </a:r>
            <a:endParaRPr lang="en-US" sz="1200" dirty="0"/>
          </a:p>
        </p:txBody>
      </p:sp>
      <p:sp>
        <p:nvSpPr>
          <p:cNvPr id="13" name="Text 3"/>
          <p:cNvSpPr/>
          <p:nvPr/>
        </p:nvSpPr>
        <p:spPr>
          <a:xfrm>
            <a:off x="666750" y="2066925"/>
            <a:ext cx="527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Revenue Impact</a:t>
            </a:r>
            <a:endParaRPr lang="en-US" sz="1500" dirty="0"/>
          </a:p>
        </p:txBody>
      </p:sp>
      <p:sp>
        <p:nvSpPr>
          <p:cNvPr id="14" name="Text 4"/>
          <p:cNvSpPr/>
          <p:nvPr/>
        </p:nvSpPr>
        <p:spPr>
          <a:xfrm>
            <a:off x="666750" y="2371725"/>
            <a:ext cx="5276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Each lost customer represents not just immediate revenue loss but also the future lifetime value of that relationship.</a:t>
            </a:r>
            <a:endParaRPr lang="en-US" sz="1200" dirty="0"/>
          </a:p>
        </p:txBody>
      </p:sp>
      <p:sp>
        <p:nvSpPr>
          <p:cNvPr id="15" name="Text 5"/>
          <p:cNvSpPr/>
          <p:nvPr/>
        </p:nvSpPr>
        <p:spPr>
          <a:xfrm>
            <a:off x="695325" y="2981325"/>
            <a:ext cx="62979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Urgency for Retention Strategy</a:t>
            </a:r>
            <a:endParaRPr lang="en-US" sz="1500" dirty="0"/>
          </a:p>
        </p:txBody>
      </p:sp>
      <p:sp>
        <p:nvSpPr>
          <p:cNvPr id="16" name="Text 6"/>
          <p:cNvSpPr/>
          <p:nvPr/>
        </p:nvSpPr>
        <p:spPr>
          <a:xfrm>
            <a:off x="695325" y="3286125"/>
            <a:ext cx="5248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Transitioning from a "one-and-done" business model to one that fosters customer loyalty is critical for long-term growth.</a:t>
            </a:r>
            <a:endParaRPr lang="en-US" sz="1200" dirty="0"/>
          </a:p>
        </p:txBody>
      </p:sp>
      <p:sp>
        <p:nvSpPr>
          <p:cNvPr id="17" name="Text 7"/>
          <p:cNvSpPr/>
          <p:nvPr/>
        </p:nvSpPr>
        <p:spPr>
          <a:xfrm>
            <a:off x="7464504" y="4162425"/>
            <a:ext cx="31303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One-time Buyer Dominance: 96.88%</a:t>
            </a:r>
            <a:endParaRPr lang="en-US" sz="1200" dirty="0"/>
          </a:p>
        </p:txBody>
      </p:sp>
      <p:sp>
        <p:nvSpPr>
          <p:cNvPr id="18" name="Text 8"/>
          <p:cNvSpPr/>
          <p:nvPr/>
        </p:nvSpPr>
        <p:spPr>
          <a:xfrm>
            <a:off x="6508849" y="4467225"/>
            <a:ext cx="50417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 need to convert one-time customers into repeat buyers</a:t>
            </a:r>
            <a:endParaRPr lang="en-US" sz="1200" dirty="0"/>
          </a:p>
        </p:txBody>
      </p:sp>
      <p:sp>
        <p:nvSpPr>
          <p:cNvPr id="19" name="Text 9"/>
          <p:cNvSpPr/>
          <p:nvPr/>
        </p:nvSpPr>
        <p:spPr>
          <a:xfrm>
            <a:off x="533400" y="5153025"/>
            <a:ext cx="1112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</a:t>
            </a:r>
            <a:endParaRPr lang="en-US" sz="1500" dirty="0"/>
          </a:p>
        </p:txBody>
      </p:sp>
      <p:sp>
        <p:nvSpPr>
          <p:cNvPr id="20" name="Text 10"/>
          <p:cNvSpPr/>
          <p:nvPr/>
        </p:nvSpPr>
        <p:spPr>
          <a:xfrm>
            <a:off x="533400" y="5495925"/>
            <a:ext cx="1112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Brazilian E-Commerce Platform operates with a dangerously high churn rate, indicating fundamental issues in customer retention. Immediate action is required to understand and address the root causes of customer departure.</a:t>
            </a:r>
            <a:endParaRPr lang="en-US" sz="1200" dirty="0"/>
          </a:p>
        </p:txBody>
      </p:sp>
      <p:sp>
        <p:nvSpPr>
          <p:cNvPr id="21" name="Text 11"/>
          <p:cNvSpPr/>
          <p:nvPr/>
        </p:nvSpPr>
        <p:spPr>
          <a:xfrm>
            <a:off x="381000" y="6515100"/>
            <a:ext cx="3540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Prepared by: Deepak Malviya, Data Analyst Intern</a:t>
            </a:r>
            <a:endParaRPr lang="en-US" sz="1050" dirty="0"/>
          </a:p>
        </p:txBody>
      </p:sp>
      <p:sp>
        <p:nvSpPr>
          <p:cNvPr id="22" name="Text 12"/>
          <p:cNvSpPr/>
          <p:nvPr/>
        </p:nvSpPr>
        <p:spPr>
          <a:xfrm>
            <a:off x="11054655" y="6515100"/>
            <a:ext cx="90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2 of 10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485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23950"/>
            <a:ext cx="200025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0193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600450"/>
            <a:ext cx="28575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871" y="1104900"/>
            <a:ext cx="6797129" cy="4610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111" y="1676400"/>
            <a:ext cx="4762500" cy="3048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72225"/>
            <a:ext cx="12192000" cy="48577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381000" y="381000"/>
            <a:ext cx="1371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Foundation &amp; Analytical Readiness</a:t>
            </a:r>
            <a:endParaRPr lang="en-US" sz="2250" dirty="0"/>
          </a:p>
        </p:txBody>
      </p:sp>
      <p:sp>
        <p:nvSpPr>
          <p:cNvPr id="11" name="Text 1"/>
          <p:cNvSpPr/>
          <p:nvPr/>
        </p:nvSpPr>
        <p:spPr>
          <a:xfrm>
            <a:off x="723900" y="1104900"/>
            <a:ext cx="41375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12" name="Text 2"/>
          <p:cNvSpPr/>
          <p:nvPr/>
        </p:nvSpPr>
        <p:spPr>
          <a:xfrm>
            <a:off x="723900" y="1409700"/>
            <a:ext cx="413757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Brazilian e-commerce dataset with orders (2016-2018), containing customer interactions and transaction details.</a:t>
            </a:r>
            <a:endParaRPr lang="en-US" sz="1200" dirty="0"/>
          </a:p>
        </p:txBody>
      </p:sp>
      <p:sp>
        <p:nvSpPr>
          <p:cNvPr id="13" name="Text 3"/>
          <p:cNvSpPr/>
          <p:nvPr/>
        </p:nvSpPr>
        <p:spPr>
          <a:xfrm>
            <a:off x="752475" y="2000250"/>
            <a:ext cx="28680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Tables</a:t>
            </a:r>
            <a:endParaRPr lang="en-US" sz="1500" dirty="0"/>
          </a:p>
        </p:txBody>
      </p:sp>
      <p:sp>
        <p:nvSpPr>
          <p:cNvPr id="14" name="Text 4"/>
          <p:cNvSpPr/>
          <p:nvPr/>
        </p:nvSpPr>
        <p:spPr>
          <a:xfrm>
            <a:off x="762000" y="2305050"/>
            <a:ext cx="3670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customers: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User demographic data</a:t>
            </a:r>
            <a:endParaRPr lang="en-US" sz="1200" dirty="0"/>
          </a:p>
        </p:txBody>
      </p:sp>
      <p:sp>
        <p:nvSpPr>
          <p:cNvPr id="15" name="Text 5"/>
          <p:cNvSpPr/>
          <p:nvPr/>
        </p:nvSpPr>
        <p:spPr>
          <a:xfrm>
            <a:off x="762000" y="2533650"/>
            <a:ext cx="3670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orders: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Transaction timestamps, status</a:t>
            </a:r>
            <a:endParaRPr lang="en-US" sz="1200" dirty="0"/>
          </a:p>
        </p:txBody>
      </p:sp>
      <p:sp>
        <p:nvSpPr>
          <p:cNvPr id="16" name="Text 6"/>
          <p:cNvSpPr/>
          <p:nvPr/>
        </p:nvSpPr>
        <p:spPr>
          <a:xfrm>
            <a:off x="762000" y="2762250"/>
            <a:ext cx="3670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order_items: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Products, pricing, sellers</a:t>
            </a:r>
            <a:endParaRPr lang="en-US" sz="1200" dirty="0"/>
          </a:p>
        </p:txBody>
      </p:sp>
      <p:sp>
        <p:nvSpPr>
          <p:cNvPr id="17" name="Text 7"/>
          <p:cNvSpPr/>
          <p:nvPr/>
        </p:nvSpPr>
        <p:spPr>
          <a:xfrm>
            <a:off x="762000" y="2990850"/>
            <a:ext cx="3670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payments: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Methods, installments</a:t>
            </a:r>
            <a:endParaRPr lang="en-US" sz="1200" dirty="0"/>
          </a:p>
        </p:txBody>
      </p:sp>
      <p:sp>
        <p:nvSpPr>
          <p:cNvPr id="18" name="Text 8"/>
          <p:cNvSpPr/>
          <p:nvPr/>
        </p:nvSpPr>
        <p:spPr>
          <a:xfrm>
            <a:off x="762000" y="3219450"/>
            <a:ext cx="3670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reviews:</a:t>
            </a:r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Ratings, comments, dates</a:t>
            </a:r>
            <a:endParaRPr lang="en-US" sz="1200" dirty="0"/>
          </a:p>
        </p:txBody>
      </p:sp>
      <p:sp>
        <p:nvSpPr>
          <p:cNvPr id="19" name="Text 9"/>
          <p:cNvSpPr/>
          <p:nvPr/>
        </p:nvSpPr>
        <p:spPr>
          <a:xfrm>
            <a:off x="809625" y="3581400"/>
            <a:ext cx="405184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SQL Methodology</a:t>
            </a:r>
            <a:endParaRPr lang="en-US" sz="1500" dirty="0"/>
          </a:p>
        </p:txBody>
      </p:sp>
      <p:sp>
        <p:nvSpPr>
          <p:cNvPr id="20" name="Text 10"/>
          <p:cNvSpPr/>
          <p:nvPr/>
        </p:nvSpPr>
        <p:spPr>
          <a:xfrm>
            <a:off x="809625" y="3886200"/>
            <a:ext cx="405184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 joins and CTEs used to create Analytics Base Table (ABT) for churn analysis and feature engineering.</a:t>
            </a:r>
            <a:endParaRPr lang="en-US" sz="1200" dirty="0"/>
          </a:p>
        </p:txBody>
      </p:sp>
      <p:sp>
        <p:nvSpPr>
          <p:cNvPr id="21" name="Text 11"/>
          <p:cNvSpPr/>
          <p:nvPr/>
        </p:nvSpPr>
        <p:spPr>
          <a:xfrm>
            <a:off x="5166271" y="1257300"/>
            <a:ext cx="77907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Relational Structure &amp; Data Architecture</a:t>
            </a:r>
            <a:endParaRPr lang="en-US" sz="1500" dirty="0"/>
          </a:p>
        </p:txBody>
      </p:sp>
      <p:sp>
        <p:nvSpPr>
          <p:cNvPr id="22" name="Text 12"/>
          <p:cNvSpPr/>
          <p:nvPr/>
        </p:nvSpPr>
        <p:spPr>
          <a:xfrm>
            <a:off x="5166271" y="4838700"/>
            <a:ext cx="64923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Relationships:</a:t>
            </a:r>
            <a:endParaRPr lang="en-US" sz="1350" dirty="0"/>
          </a:p>
        </p:txBody>
      </p:sp>
      <p:sp>
        <p:nvSpPr>
          <p:cNvPr id="23" name="Text 13"/>
          <p:cNvSpPr/>
          <p:nvPr/>
        </p:nvSpPr>
        <p:spPr>
          <a:xfrm>
            <a:off x="5166271" y="5105400"/>
            <a:ext cx="77907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customer_unique_id: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Aggregates customer lifetime behavior</a:t>
            </a:r>
            <a:endParaRPr lang="en-US" sz="1200" dirty="0"/>
          </a:p>
        </p:txBody>
      </p:sp>
      <p:sp>
        <p:nvSpPr>
          <p:cNvPr id="24" name="Text 14"/>
          <p:cNvSpPr/>
          <p:nvPr/>
        </p:nvSpPr>
        <p:spPr>
          <a:xfrm>
            <a:off x="5166271" y="5334000"/>
            <a:ext cx="77907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order_id: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Central key linking order details, items, payments, and reviews</a:t>
            </a:r>
            <a:endParaRPr lang="en-US" sz="1200" dirty="0"/>
          </a:p>
        </p:txBody>
      </p:sp>
      <p:sp>
        <p:nvSpPr>
          <p:cNvPr id="25" name="Text 15"/>
          <p:cNvSpPr/>
          <p:nvPr/>
        </p:nvSpPr>
        <p:spPr>
          <a:xfrm>
            <a:off x="381000" y="6515100"/>
            <a:ext cx="3540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Prepared by: Deepak Malviya, Data Analyst Intern</a:t>
            </a:r>
            <a:endParaRPr lang="en-US" sz="1050" dirty="0"/>
          </a:p>
        </p:txBody>
      </p:sp>
      <p:sp>
        <p:nvSpPr>
          <p:cNvPr id="26" name="Text 16"/>
          <p:cNvSpPr/>
          <p:nvPr/>
        </p:nvSpPr>
        <p:spPr>
          <a:xfrm>
            <a:off x="11054655" y="6515100"/>
            <a:ext cx="90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3 of 10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485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52525"/>
            <a:ext cx="6572250" cy="35147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43025"/>
            <a:ext cx="6191250" cy="31337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50" y="11715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850" y="2314575"/>
            <a:ext cx="200025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850" y="3457575"/>
            <a:ext cx="257175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4895850"/>
            <a:ext cx="11430000" cy="1104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72225"/>
            <a:ext cx="12192000" cy="48577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381000" y="381000"/>
            <a:ext cx="1371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Revenue Growth with Strong Seasonality</a:t>
            </a:r>
            <a:endParaRPr lang="en-US" sz="2250" dirty="0"/>
          </a:p>
        </p:txBody>
      </p:sp>
      <p:sp>
        <p:nvSpPr>
          <p:cNvPr id="12" name="Text 1"/>
          <p:cNvSpPr/>
          <p:nvPr/>
        </p:nvSpPr>
        <p:spPr>
          <a:xfrm>
            <a:off x="7553325" y="1152525"/>
            <a:ext cx="425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Growth Trajectory</a:t>
            </a:r>
            <a:endParaRPr lang="en-US" sz="1500" dirty="0"/>
          </a:p>
        </p:txBody>
      </p:sp>
      <p:sp>
        <p:nvSpPr>
          <p:cNvPr id="13" name="Text 2"/>
          <p:cNvSpPr/>
          <p:nvPr/>
        </p:nvSpPr>
        <p:spPr>
          <a:xfrm>
            <a:off x="7553325" y="1457325"/>
            <a:ext cx="42576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Consistent upward trend in monthly revenue from September 2016 to September 2018, with notable acceleration during peak periods.</a:t>
            </a:r>
            <a:endParaRPr lang="en-US" sz="1200" dirty="0"/>
          </a:p>
        </p:txBody>
      </p:sp>
      <p:sp>
        <p:nvSpPr>
          <p:cNvPr id="14" name="Text 3"/>
          <p:cNvSpPr/>
          <p:nvPr/>
        </p:nvSpPr>
        <p:spPr>
          <a:xfrm>
            <a:off x="7524750" y="2295525"/>
            <a:ext cx="4286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Seasonal Patterns</a:t>
            </a:r>
            <a:endParaRPr lang="en-US" sz="1500" dirty="0"/>
          </a:p>
        </p:txBody>
      </p:sp>
      <p:sp>
        <p:nvSpPr>
          <p:cNvPr id="15" name="Text 4"/>
          <p:cNvSpPr/>
          <p:nvPr/>
        </p:nvSpPr>
        <p:spPr>
          <a:xfrm>
            <a:off x="7524750" y="2600325"/>
            <a:ext cx="4286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Significant revenue spikes during specific months, likely corresponding to major sales events and holiday seasons (Black Friday, Christmas).</a:t>
            </a:r>
            <a:endParaRPr lang="en-US" sz="1200" dirty="0"/>
          </a:p>
        </p:txBody>
      </p:sp>
      <p:sp>
        <p:nvSpPr>
          <p:cNvPr id="16" name="Text 5"/>
          <p:cNvSpPr/>
          <p:nvPr/>
        </p:nvSpPr>
        <p:spPr>
          <a:xfrm>
            <a:off x="7581900" y="3438525"/>
            <a:ext cx="50749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Implications</a:t>
            </a:r>
            <a:endParaRPr lang="en-US" sz="1500" dirty="0"/>
          </a:p>
        </p:txBody>
      </p:sp>
      <p:sp>
        <p:nvSpPr>
          <p:cNvPr id="17" name="Text 6"/>
          <p:cNvSpPr/>
          <p:nvPr/>
        </p:nvSpPr>
        <p:spPr>
          <a:xfrm>
            <a:off x="7581900" y="3743325"/>
            <a:ext cx="42291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Requires strategic inventory planning to prevent stockouts during peak demand periods. Marketing efforts should be timed to leverage these seasonal windows.</a:t>
            </a:r>
            <a:endParaRPr lang="en-US" sz="1200" dirty="0"/>
          </a:p>
        </p:txBody>
      </p:sp>
      <p:sp>
        <p:nvSpPr>
          <p:cNvPr id="18" name="Text 7"/>
          <p:cNvSpPr/>
          <p:nvPr/>
        </p:nvSpPr>
        <p:spPr>
          <a:xfrm>
            <a:off x="533400" y="5048250"/>
            <a:ext cx="1112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</a:t>
            </a:r>
            <a:endParaRPr lang="en-US" sz="1500" dirty="0"/>
          </a:p>
        </p:txBody>
      </p:sp>
      <p:sp>
        <p:nvSpPr>
          <p:cNvPr id="19" name="Text 8"/>
          <p:cNvSpPr/>
          <p:nvPr/>
        </p:nvSpPr>
        <p:spPr>
          <a:xfrm>
            <a:off x="533400" y="5391150"/>
            <a:ext cx="1112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While overall growth is positive, the pronounced seasonality necessitates adjusted inventory planning and targeted marketing strategies to capitalize on peak periods and smooth out revenue fluctuations.</a:t>
            </a:r>
            <a:endParaRPr lang="en-US" sz="1200" dirty="0"/>
          </a:p>
        </p:txBody>
      </p:sp>
      <p:sp>
        <p:nvSpPr>
          <p:cNvPr id="20" name="Text 9"/>
          <p:cNvSpPr/>
          <p:nvPr/>
        </p:nvSpPr>
        <p:spPr>
          <a:xfrm>
            <a:off x="381000" y="6515100"/>
            <a:ext cx="3540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Prepared by: Deepak Malviya, Data Analyst Intern</a:t>
            </a:r>
            <a:endParaRPr lang="en-US" sz="1050" dirty="0"/>
          </a:p>
        </p:txBody>
      </p:sp>
      <p:sp>
        <p:nvSpPr>
          <p:cNvPr id="21" name="Text 10"/>
          <p:cNvSpPr/>
          <p:nvPr/>
        </p:nvSpPr>
        <p:spPr>
          <a:xfrm>
            <a:off x="11054655" y="6515100"/>
            <a:ext cx="90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4 of 10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485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81100"/>
            <a:ext cx="190500" cy="190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33525"/>
            <a:ext cx="6667500" cy="2667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1715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2314575"/>
            <a:ext cx="17145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429125"/>
            <a:ext cx="11430000" cy="10858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875" y="4600575"/>
            <a:ext cx="142875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72225"/>
            <a:ext cx="12192000" cy="48577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381000" y="381000"/>
            <a:ext cx="1371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Revenue Concentration &amp; Category Performance</a:t>
            </a:r>
            <a:endParaRPr lang="en-US" sz="2250" dirty="0"/>
          </a:p>
        </p:txBody>
      </p:sp>
      <p:sp>
        <p:nvSpPr>
          <p:cNvPr id="12" name="Text 1"/>
          <p:cNvSpPr/>
          <p:nvPr/>
        </p:nvSpPr>
        <p:spPr>
          <a:xfrm>
            <a:off x="647700" y="1152525"/>
            <a:ext cx="9052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Top 10 Product Categories by Revenue</a:t>
            </a:r>
            <a:endParaRPr lang="en-US" sz="1500" dirty="0"/>
          </a:p>
        </p:txBody>
      </p:sp>
      <p:sp>
        <p:nvSpPr>
          <p:cNvPr id="13" name="Text 2"/>
          <p:cNvSpPr/>
          <p:nvPr/>
        </p:nvSpPr>
        <p:spPr>
          <a:xfrm>
            <a:off x="8524875" y="1152525"/>
            <a:ext cx="3943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High-Value Customer Risk</a:t>
            </a:r>
            <a:endParaRPr lang="en-US" sz="1500" dirty="0"/>
          </a:p>
        </p:txBody>
      </p:sp>
      <p:sp>
        <p:nvSpPr>
          <p:cNvPr id="14" name="Text 3"/>
          <p:cNvSpPr/>
          <p:nvPr/>
        </p:nvSpPr>
        <p:spPr>
          <a:xfrm>
            <a:off x="8524875" y="1457325"/>
            <a:ext cx="3286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Concentration of revenue among top customers creates vulnerability. VIP customers require dedicated attention to mitigate risk of loss.</a:t>
            </a:r>
            <a:endParaRPr lang="en-US" sz="1200" dirty="0"/>
          </a:p>
        </p:txBody>
      </p:sp>
      <p:sp>
        <p:nvSpPr>
          <p:cNvPr id="15" name="Text 4"/>
          <p:cNvSpPr/>
          <p:nvPr/>
        </p:nvSpPr>
        <p:spPr>
          <a:xfrm>
            <a:off x="8467725" y="2295525"/>
            <a:ext cx="40119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Growth Opportunities</a:t>
            </a:r>
            <a:endParaRPr lang="en-US" sz="1500" dirty="0"/>
          </a:p>
        </p:txBody>
      </p:sp>
      <p:sp>
        <p:nvSpPr>
          <p:cNvPr id="16" name="Text 5"/>
          <p:cNvSpPr/>
          <p:nvPr/>
        </p:nvSpPr>
        <p:spPr>
          <a:xfrm>
            <a:off x="8467725" y="2600325"/>
            <a:ext cx="33432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Category-level insights can inform product development and marketing strategies to diversify revenue streams.</a:t>
            </a:r>
            <a:endParaRPr lang="en-US" sz="1200" dirty="0"/>
          </a:p>
        </p:txBody>
      </p:sp>
      <p:sp>
        <p:nvSpPr>
          <p:cNvPr id="17" name="Text 6"/>
          <p:cNvSpPr/>
          <p:nvPr/>
        </p:nvSpPr>
        <p:spPr>
          <a:xfrm>
            <a:off x="742950" y="4572000"/>
            <a:ext cx="11144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Key Insight</a:t>
            </a:r>
            <a:endParaRPr lang="en-US" sz="1500" dirty="0"/>
          </a:p>
        </p:txBody>
      </p:sp>
      <p:sp>
        <p:nvSpPr>
          <p:cNvPr id="18" name="Text 7"/>
          <p:cNvSpPr/>
          <p:nvPr/>
        </p:nvSpPr>
        <p:spPr>
          <a:xfrm>
            <a:off x="523875" y="4914900"/>
            <a:ext cx="11144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Revenue concentration in specific categories suggests opportunity for targeted growth strategies. Categories like "beleza_saude" and "relogios_presentes" show exceptional performance and could be expanded through enhanced marketing or product development.</a:t>
            </a:r>
            <a:endParaRPr lang="en-US" sz="1200" dirty="0"/>
          </a:p>
        </p:txBody>
      </p:sp>
      <p:sp>
        <p:nvSpPr>
          <p:cNvPr id="19" name="Text 8"/>
          <p:cNvSpPr/>
          <p:nvPr/>
        </p:nvSpPr>
        <p:spPr>
          <a:xfrm>
            <a:off x="381000" y="6515100"/>
            <a:ext cx="3540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Prepared by: Deepak Malviya, Data Analyst Intern</a:t>
            </a:r>
            <a:endParaRPr lang="en-US" sz="1050" dirty="0"/>
          </a:p>
        </p:txBody>
      </p:sp>
      <p:sp>
        <p:nvSpPr>
          <p:cNvPr id="20" name="Text 9"/>
          <p:cNvSpPr/>
          <p:nvPr/>
        </p:nvSpPr>
        <p:spPr>
          <a:xfrm>
            <a:off x="11054655" y="6515100"/>
            <a:ext cx="90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5 of 10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485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715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08597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0003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152525"/>
            <a:ext cx="5562600" cy="3924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685925"/>
            <a:ext cx="4762500" cy="2857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473392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6505" y="473392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305425"/>
            <a:ext cx="11430000" cy="876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72225"/>
            <a:ext cx="12192000" cy="48577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371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Delivery Delays as a Customer Experience Risk</a:t>
            </a:r>
            <a:endParaRPr lang="en-US" sz="2250" dirty="0"/>
          </a:p>
        </p:txBody>
      </p:sp>
      <p:sp>
        <p:nvSpPr>
          <p:cNvPr id="14" name="Text 1"/>
          <p:cNvSpPr/>
          <p:nvPr/>
        </p:nvSpPr>
        <p:spPr>
          <a:xfrm>
            <a:off x="752475" y="1152525"/>
            <a:ext cx="519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Delivery Performance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752475" y="1457325"/>
            <a:ext cx="5191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6.77% of orders are delayed, indicating potential operational reliability issues that directly impact customer experience.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752475" y="2066925"/>
            <a:ext cx="6229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Operational Reliability</a:t>
            </a:r>
            <a:endParaRPr lang="en-US" sz="1500" dirty="0"/>
          </a:p>
        </p:txBody>
      </p:sp>
      <p:sp>
        <p:nvSpPr>
          <p:cNvPr id="17" name="Text 4"/>
          <p:cNvSpPr/>
          <p:nvPr/>
        </p:nvSpPr>
        <p:spPr>
          <a:xfrm>
            <a:off x="752475" y="2371725"/>
            <a:ext cx="5191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Logistics performance is a critical factor influencing customer satisfaction and retention rates.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752475" y="2981325"/>
            <a:ext cx="519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Customer Impact</a:t>
            </a:r>
            <a:endParaRPr lang="en-US" sz="1500" dirty="0"/>
          </a:p>
        </p:txBody>
      </p:sp>
      <p:sp>
        <p:nvSpPr>
          <p:cNvPr id="19" name="Text 6"/>
          <p:cNvSpPr/>
          <p:nvPr/>
        </p:nvSpPr>
        <p:spPr>
          <a:xfrm>
            <a:off x="752475" y="3286125"/>
            <a:ext cx="5191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 deliveries erode trust and lead to customer dissatisfaction, increasing the likelihood of churn.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6400800" y="1304925"/>
            <a:ext cx="6309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On-Time vs. Late Deliveries</a:t>
            </a:r>
            <a:endParaRPr lang="en-US" sz="1500" dirty="0"/>
          </a:p>
        </p:txBody>
      </p:sp>
      <p:sp>
        <p:nvSpPr>
          <p:cNvPr id="21" name="Text 8"/>
          <p:cNvSpPr/>
          <p:nvPr/>
        </p:nvSpPr>
        <p:spPr>
          <a:xfrm>
            <a:off x="6629400" y="4695825"/>
            <a:ext cx="18804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 Time/Early: 93.23%</a:t>
            </a:r>
            <a:endParaRPr lang="en-US" sz="1200" dirty="0"/>
          </a:p>
        </p:txBody>
      </p:sp>
      <p:sp>
        <p:nvSpPr>
          <p:cNvPr id="22" name="Text 9"/>
          <p:cNvSpPr/>
          <p:nvPr/>
        </p:nvSpPr>
        <p:spPr>
          <a:xfrm>
            <a:off x="10845105" y="4695825"/>
            <a:ext cx="9761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Late: 6.77%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533400" y="5457825"/>
            <a:ext cx="1112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</a:t>
            </a:r>
            <a:endParaRPr lang="en-US" sz="1500" dirty="0"/>
          </a:p>
        </p:txBody>
      </p:sp>
      <p:sp>
        <p:nvSpPr>
          <p:cNvPr id="24" name="Text 11"/>
          <p:cNvSpPr/>
          <p:nvPr/>
        </p:nvSpPr>
        <p:spPr>
          <a:xfrm>
            <a:off x="533400" y="5800725"/>
            <a:ext cx="13350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Delivery estimation accuracy is strongly correlated with churn. Improving logistics performance can directly enhance customer relationships and reduce churn risk.</a:t>
            </a:r>
            <a:endParaRPr lang="en-US" sz="1200" dirty="0"/>
          </a:p>
        </p:txBody>
      </p:sp>
      <p:sp>
        <p:nvSpPr>
          <p:cNvPr id="25" name="Text 12"/>
          <p:cNvSpPr/>
          <p:nvPr/>
        </p:nvSpPr>
        <p:spPr>
          <a:xfrm>
            <a:off x="381000" y="6515100"/>
            <a:ext cx="3540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Prepared by: Deepak Malviya, Data Analyst Intern</a:t>
            </a:r>
            <a:endParaRPr lang="en-US" sz="1050" dirty="0"/>
          </a:p>
        </p:txBody>
      </p:sp>
      <p:sp>
        <p:nvSpPr>
          <p:cNvPr id="26" name="Text 13"/>
          <p:cNvSpPr/>
          <p:nvPr/>
        </p:nvSpPr>
        <p:spPr>
          <a:xfrm>
            <a:off x="11054655" y="6515100"/>
            <a:ext cx="90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6 of 10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485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52525"/>
            <a:ext cx="4389090" cy="34194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1927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42887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038475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648075"/>
            <a:ext cx="257175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890" y="1152525"/>
            <a:ext cx="6735961" cy="34194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1683" y="1647825"/>
            <a:ext cx="3762375" cy="24288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800600"/>
            <a:ext cx="11430000" cy="1104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72225"/>
            <a:ext cx="12192000" cy="48577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371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Late Deliveries Directly Drive Customer Churn</a:t>
            </a:r>
            <a:endParaRPr lang="en-US" sz="2250" dirty="0"/>
          </a:p>
        </p:txBody>
      </p:sp>
      <p:sp>
        <p:nvSpPr>
          <p:cNvPr id="14" name="Text 1"/>
          <p:cNvSpPr/>
          <p:nvPr/>
        </p:nvSpPr>
        <p:spPr>
          <a:xfrm>
            <a:off x="609600" y="1381125"/>
            <a:ext cx="39318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Insights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981075" y="1800225"/>
            <a:ext cx="356041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Customers experiencing late deliveries exhibit significantly higher churn rates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981075" y="2409825"/>
            <a:ext cx="356041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"Very Late" deliveries lead to the highest churn, confirming operational efficiency as a marketing tool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981075" y="3019425"/>
            <a:ext cx="356041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Delivery experience strongly correlates with customer satisfaction and loyalty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1009650" y="3629025"/>
            <a:ext cx="35318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Predictable delays burn customer relationships, highlighting the need for proactive management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4584174" y="1304925"/>
            <a:ext cx="77173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of Delivery Delays on Customer Churn</a:t>
            </a:r>
            <a:endParaRPr lang="en-US" sz="1500" dirty="0"/>
          </a:p>
        </p:txBody>
      </p:sp>
      <p:sp>
        <p:nvSpPr>
          <p:cNvPr id="20" name="Text 7"/>
          <p:cNvSpPr/>
          <p:nvPr/>
        </p:nvSpPr>
        <p:spPr>
          <a:xfrm>
            <a:off x="4584174" y="4229100"/>
            <a:ext cx="771739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Churn rate increases progressively with delivery delays</a:t>
            </a:r>
            <a:endParaRPr lang="en-US" sz="1050" dirty="0"/>
          </a:p>
        </p:txBody>
      </p:sp>
      <p:sp>
        <p:nvSpPr>
          <p:cNvPr id="21" name="Text 8"/>
          <p:cNvSpPr/>
          <p:nvPr/>
        </p:nvSpPr>
        <p:spPr>
          <a:xfrm>
            <a:off x="533400" y="4953000"/>
            <a:ext cx="1112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Recommendation</a:t>
            </a:r>
            <a:endParaRPr lang="en-US" sz="1500" dirty="0"/>
          </a:p>
        </p:txBody>
      </p:sp>
      <p:sp>
        <p:nvSpPr>
          <p:cNvPr id="22" name="Text 9"/>
          <p:cNvSpPr/>
          <p:nvPr/>
        </p:nvSpPr>
        <p:spPr>
          <a:xfrm>
            <a:off x="533400" y="5295900"/>
            <a:ext cx="1112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 an "Apology Protocol" for predicted delays to proactively manage customer expectations. This turns a negative experience into an opportunity for recovery while maintaining the relationship.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381000" y="6515100"/>
            <a:ext cx="3540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Prepared by: Deepak Malviya, Data Analyst Intern</a:t>
            </a:r>
            <a:endParaRPr lang="en-US" sz="1050" dirty="0"/>
          </a:p>
        </p:txBody>
      </p:sp>
      <p:sp>
        <p:nvSpPr>
          <p:cNvPr id="24" name="Text 11"/>
          <p:cNvSpPr/>
          <p:nvPr/>
        </p:nvSpPr>
        <p:spPr>
          <a:xfrm>
            <a:off x="11054655" y="6515100"/>
            <a:ext cx="90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7 of 10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5920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485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71575"/>
            <a:ext cx="142875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08597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228975"/>
            <a:ext cx="17145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152525"/>
            <a:ext cx="5562600" cy="432077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1343025"/>
            <a:ext cx="5181600" cy="329207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5701903"/>
            <a:ext cx="11430000" cy="8763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6235303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2200" y="6235303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473428"/>
            <a:ext cx="12192000" cy="48577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371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Shipping Costs Kill Customer Loyalty</a:t>
            </a:r>
            <a:endParaRPr lang="en-US" sz="2250" dirty="0"/>
          </a:p>
        </p:txBody>
      </p:sp>
      <p:sp>
        <p:nvSpPr>
          <p:cNvPr id="14" name="Text 1"/>
          <p:cNvSpPr/>
          <p:nvPr/>
        </p:nvSpPr>
        <p:spPr>
          <a:xfrm>
            <a:off x="666750" y="1152525"/>
            <a:ext cx="527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"Sticker Shock" Effect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666750" y="1457325"/>
            <a:ext cx="5276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 shipping costs, particularly for low-value items, create a "sticker shock" effect that destroys customer loyalty and trust.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752475" y="2066925"/>
            <a:ext cx="519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Freight Ratio Analysis</a:t>
            </a:r>
            <a:endParaRPr lang="en-US" sz="1500" dirty="0"/>
          </a:p>
        </p:txBody>
      </p:sp>
      <p:sp>
        <p:nvSpPr>
          <p:cNvPr id="17" name="Text 4"/>
          <p:cNvSpPr/>
          <p:nvPr/>
        </p:nvSpPr>
        <p:spPr>
          <a:xfrm>
            <a:off x="752475" y="2371725"/>
            <a:ext cx="5191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Churned customers experienced higher freight ratios compared to retained customers, indicating shipping costs were a key factor in their decision to leave.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695325" y="3209925"/>
            <a:ext cx="5248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</a:t>
            </a:r>
            <a:endParaRPr lang="en-US" sz="1500" dirty="0"/>
          </a:p>
        </p:txBody>
      </p:sp>
      <p:sp>
        <p:nvSpPr>
          <p:cNvPr id="19" name="Text 6"/>
          <p:cNvSpPr/>
          <p:nvPr/>
        </p:nvSpPr>
        <p:spPr>
          <a:xfrm>
            <a:off x="695325" y="3514725"/>
            <a:ext cx="52482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density of churned customers peaks at higher freight ratios, showing that customers are particularly sensitive to shipping costs when making purchasing decisions.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6097920" y="4787503"/>
            <a:ext cx="58634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Figure 1: Freight Cost Sensitivity - Retained vs Churned Customers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6770489" y="5092303"/>
            <a:ext cx="451842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Density plot showing higher freight ratios for churned customers</a:t>
            </a:r>
            <a:endParaRPr lang="en-US" sz="1050" dirty="0"/>
          </a:p>
        </p:txBody>
      </p:sp>
      <p:sp>
        <p:nvSpPr>
          <p:cNvPr id="22" name="Text 9"/>
          <p:cNvSpPr/>
          <p:nvPr/>
        </p:nvSpPr>
        <p:spPr>
          <a:xfrm>
            <a:off x="533400" y="5854303"/>
            <a:ext cx="11125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Action Plan</a:t>
            </a:r>
            <a:endParaRPr lang="en-US" sz="1500" dirty="0"/>
          </a:p>
        </p:txBody>
      </p:sp>
      <p:sp>
        <p:nvSpPr>
          <p:cNvPr id="23" name="Text 10"/>
          <p:cNvSpPr/>
          <p:nvPr/>
        </p:nvSpPr>
        <p:spPr>
          <a:xfrm>
            <a:off x="762000" y="6197203"/>
            <a:ext cx="42489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Negotiate better rates for lightweight/low-value items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6400800" y="6197203"/>
            <a:ext cx="40047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 a minimum cart value for free shipping</a:t>
            </a:r>
            <a:endParaRPr lang="en-US" sz="1200" dirty="0"/>
          </a:p>
        </p:txBody>
      </p:sp>
      <p:sp>
        <p:nvSpPr>
          <p:cNvPr id="25" name="Text 12"/>
          <p:cNvSpPr/>
          <p:nvPr/>
        </p:nvSpPr>
        <p:spPr>
          <a:xfrm>
            <a:off x="381000" y="6616303"/>
            <a:ext cx="3540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Prepared by: Deepak Malviya, Data Analyst Intern</a:t>
            </a:r>
            <a:endParaRPr lang="en-US" sz="1050" dirty="0"/>
          </a:p>
        </p:txBody>
      </p:sp>
      <p:sp>
        <p:nvSpPr>
          <p:cNvPr id="26" name="Text 13"/>
          <p:cNvSpPr/>
          <p:nvPr/>
        </p:nvSpPr>
        <p:spPr>
          <a:xfrm>
            <a:off x="11054655" y="6616303"/>
            <a:ext cx="90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8 of 10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11430000" cy="485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04900"/>
            <a:ext cx="5562600" cy="384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714500"/>
            <a:ext cx="4762500" cy="304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123950"/>
            <a:ext cx="17145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019300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914650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5105400"/>
            <a:ext cx="11430000" cy="990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72225"/>
            <a:ext cx="12192000" cy="48577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381000" y="381000"/>
            <a:ext cx="13716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Regional Logistics Failures Increase Churn</a:t>
            </a:r>
            <a:endParaRPr lang="en-US" sz="2250" dirty="0"/>
          </a:p>
        </p:txBody>
      </p:sp>
      <p:sp>
        <p:nvSpPr>
          <p:cNvPr id="12" name="Text 1"/>
          <p:cNvSpPr/>
          <p:nvPr/>
        </p:nvSpPr>
        <p:spPr>
          <a:xfrm>
            <a:off x="571500" y="1295400"/>
            <a:ext cx="62179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Churn Rate vs. Average Delivery Delay by State</a:t>
            </a:r>
            <a:endParaRPr lang="en-US" sz="1500" dirty="0"/>
          </a:p>
        </p:txBody>
      </p:sp>
      <p:sp>
        <p:nvSpPr>
          <p:cNvPr id="13" name="Text 2"/>
          <p:cNvSpPr/>
          <p:nvPr/>
        </p:nvSpPr>
        <p:spPr>
          <a:xfrm>
            <a:off x="6562725" y="1104900"/>
            <a:ext cx="5248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High-Risk Regions</a:t>
            </a:r>
            <a:endParaRPr lang="en-US" sz="1500" dirty="0"/>
          </a:p>
        </p:txBody>
      </p:sp>
      <p:sp>
        <p:nvSpPr>
          <p:cNvPr id="14" name="Text 3"/>
          <p:cNvSpPr/>
          <p:nvPr/>
        </p:nvSpPr>
        <p:spPr>
          <a:xfrm>
            <a:off x="6562725" y="1409700"/>
            <a:ext cx="5248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States like the North/Northeast (AC, RO, RR) show higher churn rates, indicating regional logistics failures as a significant driver.</a:t>
            </a:r>
            <a:endParaRPr lang="en-US" sz="1200" dirty="0"/>
          </a:p>
        </p:txBody>
      </p:sp>
      <p:sp>
        <p:nvSpPr>
          <p:cNvPr id="15" name="Text 4"/>
          <p:cNvSpPr/>
          <p:nvPr/>
        </p:nvSpPr>
        <p:spPr>
          <a:xfrm>
            <a:off x="6677025" y="2000250"/>
            <a:ext cx="61607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Logistics Partner Dependency</a:t>
            </a:r>
            <a:endParaRPr lang="en-US" sz="1500" dirty="0"/>
          </a:p>
        </p:txBody>
      </p:sp>
      <p:sp>
        <p:nvSpPr>
          <p:cNvPr id="16" name="Text 5"/>
          <p:cNvSpPr/>
          <p:nvPr/>
        </p:nvSpPr>
        <p:spPr>
          <a:xfrm>
            <a:off x="6677025" y="2305050"/>
            <a:ext cx="5133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Quality of logistics partners in specific states directly impacts customer experience and retention rates.</a:t>
            </a:r>
            <a:endParaRPr lang="en-US" sz="1200" dirty="0"/>
          </a:p>
        </p:txBody>
      </p:sp>
      <p:sp>
        <p:nvSpPr>
          <p:cNvPr id="17" name="Text 6"/>
          <p:cNvSpPr/>
          <p:nvPr/>
        </p:nvSpPr>
        <p:spPr>
          <a:xfrm>
            <a:off x="6619875" y="2895600"/>
            <a:ext cx="519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 Threshold</a:t>
            </a:r>
            <a:endParaRPr lang="en-US" sz="1500" dirty="0"/>
          </a:p>
        </p:txBody>
      </p:sp>
      <p:sp>
        <p:nvSpPr>
          <p:cNvPr id="18" name="Text 7"/>
          <p:cNvSpPr/>
          <p:nvPr/>
        </p:nvSpPr>
        <p:spPr>
          <a:xfrm>
            <a:off x="6619875" y="3200400"/>
            <a:ext cx="5191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States with average delivery delays exceeding 5 days show significantly higher churn rates, suggesting a threshold effect.</a:t>
            </a:r>
            <a:endParaRPr lang="en-US" sz="1200" dirty="0"/>
          </a:p>
        </p:txBody>
      </p:sp>
      <p:sp>
        <p:nvSpPr>
          <p:cNvPr id="19" name="Text 8"/>
          <p:cNvSpPr/>
          <p:nvPr/>
        </p:nvSpPr>
        <p:spPr>
          <a:xfrm>
            <a:off x="495300" y="5219700"/>
            <a:ext cx="11201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</a:t>
            </a:r>
            <a:endParaRPr lang="en-US" sz="1500" dirty="0"/>
          </a:p>
        </p:txBody>
      </p:sp>
      <p:sp>
        <p:nvSpPr>
          <p:cNvPr id="20" name="Text 9"/>
          <p:cNvSpPr/>
          <p:nvPr/>
        </p:nvSpPr>
        <p:spPr>
          <a:xfrm>
            <a:off x="495300" y="5524500"/>
            <a:ext cx="11201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E5E7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Geographic location serves as a proxy for service quality, with regions like the North/Northeast experiencing higher churn due to failing logistics partners. Immediate action is required to improve delivery performance.</a:t>
            </a:r>
            <a:endParaRPr lang="en-US" sz="1200" dirty="0"/>
          </a:p>
        </p:txBody>
      </p:sp>
      <p:sp>
        <p:nvSpPr>
          <p:cNvPr id="21" name="Text 10"/>
          <p:cNvSpPr/>
          <p:nvPr/>
        </p:nvSpPr>
        <p:spPr>
          <a:xfrm>
            <a:off x="381000" y="6515100"/>
            <a:ext cx="3540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Prepared by: Deepak Malviya, Data Analyst Intern</a:t>
            </a:r>
            <a:endParaRPr lang="en-US" sz="1050" dirty="0"/>
          </a:p>
        </p:txBody>
      </p:sp>
      <p:sp>
        <p:nvSpPr>
          <p:cNvPr id="22" name="Text 11"/>
          <p:cNvSpPr/>
          <p:nvPr/>
        </p:nvSpPr>
        <p:spPr>
          <a:xfrm>
            <a:off x="11054655" y="6515100"/>
            <a:ext cx="9076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Page 9 of 10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2025-12-17T06:19:48Z</dcterms:created>
  <dcterms:modified xsi:type="dcterms:W3CDTF">2025-12-17T06:19:48Z</dcterms:modified>
</cp:coreProperties>
</file>